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2" r:id="rId18"/>
    <p:sldId id="272" r:id="rId19"/>
    <p:sldId id="273" r:id="rId20"/>
    <p:sldId id="274" r:id="rId21"/>
    <p:sldId id="276" r:id="rId22"/>
    <p:sldId id="275" r:id="rId23"/>
    <p:sldId id="277" r:id="rId24"/>
    <p:sldId id="279" r:id="rId25"/>
    <p:sldId id="280" r:id="rId26"/>
    <p:sldId id="281" r:id="rId27"/>
    <p:sldId id="282" r:id="rId28"/>
    <p:sldId id="290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</p:sldIdLst>
  <p:sldSz cx="9144000" cy="5143500" type="screen16x9"/>
  <p:notesSz cx="6858000" cy="9144000"/>
  <p:embeddedFontLst>
    <p:embeddedFont>
      <p:font typeface="Do Hyeon" pitchFamily="2" charset="-127"/>
      <p:regular r:id="rId39"/>
    </p:embeddedFont>
    <p:embeddedFont>
      <p:font typeface="Economica" panose="02000506040000020004" pitchFamily="2" charset="77"/>
      <p:regular r:id="rId40"/>
      <p:bold r:id="rId41"/>
      <p:italic r:id="rId42"/>
      <p:boldItalic r:id="rId43"/>
    </p:embeddedFont>
    <p:embeddedFont>
      <p:font typeface="Open Sans" panose="020B03060305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>
        <p:scale>
          <a:sx n="114" d="100"/>
          <a:sy n="114" d="100"/>
        </p:scale>
        <p:origin x="1560" y="9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5ebca4b20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5ebca4b20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5ebca4b2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5ebca4b2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5ebca4b20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5ebca4b20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5ebca4b20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5ebca4b20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5ebca4b20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5ebca4b20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5ebca4b20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5ebca4b20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5ebca4b20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5ebca4b20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5ebca4b20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5ebca4b20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821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5ebca4b20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5ebca4b20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5ebca4b20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5ebca4b20_2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5ebca4b20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5ebca4b20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5ebca4b20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5ebca4b20_2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5ebca4b20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5ebca4b20_2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5ebca4b20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5ebca4b20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5ebca4b20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5ebca4b20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5ebca4b20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5ebca4b20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5ebca4b20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5ebca4b20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5ebca4b20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5ebca4b20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5ebca4b20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5ebca4b20_2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5ebca4b20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5ebca4b20_2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828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5ebca4b20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5ebca4b20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5ebca4b20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5ebca4b20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5ebca4b20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5ebca4b20_2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5ebca4b20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5ebca4b20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5ebca4b20_2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5ebca4b20_2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5ebca4b20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5ebca4b20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5ebca4b2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5ebca4b2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5ebca4b20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5ebca4b20_2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576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5ebca4b20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5ebca4b20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5ebca4b20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5ebca4b20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5ebca4b20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5ebca4b20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5ebca4b20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5ebca4b20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5ebca4b20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5ebca4b20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5ebca4b20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5ebca4b20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4.mov"/><Relationship Id="rId7" Type="http://schemas.openxmlformats.org/officeDocument/2006/relationships/image" Target="../media/image30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504825" y="3301046"/>
            <a:ext cx="4785300" cy="10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24조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임범혁 김송현 이현진 임승재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l="3861" t="50193" r="26061" b="12590"/>
          <a:stretch/>
        </p:blipFill>
        <p:spPr>
          <a:xfrm>
            <a:off x="2861175" y="2155097"/>
            <a:ext cx="3421650" cy="58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63" y="1461750"/>
            <a:ext cx="4439974" cy="22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5580075" y="1121625"/>
            <a:ext cx="2617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글로벌 콘텍트 렌즈 시장 가치</a:t>
            </a: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1조 259억원</a:t>
            </a:r>
            <a:endParaRPr sz="4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4740000" y="2156100"/>
            <a:ext cx="440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but,</a:t>
            </a:r>
            <a:r>
              <a:rPr lang="ko" sz="4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 국내</a:t>
            </a:r>
            <a:r>
              <a:rPr lang="ko"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4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제도적 규제</a:t>
            </a:r>
            <a:endParaRPr sz="420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299950" y="3522900"/>
            <a:ext cx="3431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비즈니스 모델 X</a:t>
            </a:r>
            <a:endParaRPr sz="4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2</a:t>
            </a:r>
            <a:endParaRPr sz="1200"/>
          </a:p>
        </p:txBody>
      </p:sp>
      <p:sp>
        <p:nvSpPr>
          <p:cNvPr id="170" name="Google Shape;170;p22"/>
          <p:cNvSpPr txBox="1"/>
          <p:nvPr/>
        </p:nvSpPr>
        <p:spPr>
          <a:xfrm>
            <a:off x="607445" y="-135910"/>
            <a:ext cx="37188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아이즈블록의 문제점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(PROBLEM)</a:t>
            </a:r>
            <a:endParaRPr sz="1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1" name="Google Shape;171;p22"/>
          <p:cNvSpPr/>
          <p:nvPr/>
        </p:nvSpPr>
        <p:spPr>
          <a:xfrm rot="5400000">
            <a:off x="6573150" y="3007250"/>
            <a:ext cx="737700" cy="490800"/>
          </a:xfrm>
          <a:prstGeom prst="rightArrow">
            <a:avLst>
              <a:gd name="adj1" fmla="val 30118"/>
              <a:gd name="adj2" fmla="val 64883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2550" y="414325"/>
            <a:ext cx="3563075" cy="35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550" y="597662"/>
            <a:ext cx="3301100" cy="33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/>
          <p:nvPr/>
        </p:nvSpPr>
        <p:spPr>
          <a:xfrm>
            <a:off x="122903" y="103227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/>
              <a:t>3</a:t>
            </a:r>
            <a:endParaRPr sz="2200" b="1"/>
          </a:p>
        </p:txBody>
      </p:sp>
      <p:sp>
        <p:nvSpPr>
          <p:cNvPr id="179" name="Google Shape;179;p23"/>
          <p:cNvSpPr txBox="1"/>
          <p:nvPr/>
        </p:nvSpPr>
        <p:spPr>
          <a:xfrm>
            <a:off x="748244" y="57344"/>
            <a:ext cx="765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해결 방안</a:t>
            </a: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(SOLUTION)</a:t>
            </a:r>
            <a:endParaRPr sz="2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2875" y="1225588"/>
            <a:ext cx="3040727" cy="304072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645500" y="3825000"/>
            <a:ext cx="78555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사용자들이 앱을 자주 들어오도록 </a:t>
            </a:r>
            <a:r>
              <a:rPr lang="ko" sz="4700">
                <a:solidFill>
                  <a:srgbClr val="4A86E8"/>
                </a:solidFill>
                <a:latin typeface="Do Hyeon"/>
                <a:ea typeface="Do Hyeon"/>
                <a:cs typeface="Do Hyeon"/>
                <a:sym typeface="Do Hyeon"/>
              </a:rPr>
              <a:t>캐릭터</a:t>
            </a:r>
            <a:r>
              <a:rPr lang="ko" sz="3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도입!</a:t>
            </a:r>
            <a:endParaRPr sz="33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3</a:t>
            </a:r>
            <a:endParaRPr sz="1200"/>
          </a:p>
        </p:txBody>
      </p:sp>
      <p:sp>
        <p:nvSpPr>
          <p:cNvPr id="187" name="Google Shape;187;p24"/>
          <p:cNvSpPr txBox="1"/>
          <p:nvPr/>
        </p:nvSpPr>
        <p:spPr>
          <a:xfrm>
            <a:off x="607445" y="-135910"/>
            <a:ext cx="37188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해결 방안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(SOLUTION)</a:t>
            </a:r>
            <a:endParaRPr sz="1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8" name="Google Shape;188;p24" descr="양식 응답 차트. 질문 제목: 4. 목표 달성에 따라 앱 내 캐릭터가 함께 성장한다면 목표 달성에 얼마나 영향을 줄 수 있을까요?. 응답 수: 응답 163개."/>
          <p:cNvPicPr preferRelativeResize="0"/>
          <p:nvPr/>
        </p:nvPicPr>
        <p:blipFill rotWithShape="1">
          <a:blip r:embed="rId3">
            <a:alphaModFix/>
          </a:blip>
          <a:srcRect l="3873" t="20741" b="10374"/>
          <a:stretch/>
        </p:blipFill>
        <p:spPr>
          <a:xfrm>
            <a:off x="628688" y="2137075"/>
            <a:ext cx="7581826" cy="25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944700" y="644875"/>
            <a:ext cx="7407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&lt;설문조사 21.02.02-04&gt;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Q. 목표 달성에 따라 앱 내 캐릭터가 성장한다면 목표 달성에 얼마나 영향을 줄 수 있을까요? </a:t>
            </a:r>
            <a:r>
              <a:rPr lang="ko"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3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213050" y="2137075"/>
            <a:ext cx="531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r="32152" b="2066"/>
          <a:stretch/>
        </p:blipFill>
        <p:spPr>
          <a:xfrm>
            <a:off x="987595" y="1017050"/>
            <a:ext cx="1244275" cy="277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189" y="889075"/>
            <a:ext cx="3040524" cy="29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009" y="1449852"/>
            <a:ext cx="1697475" cy="165708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2399995" y="2042850"/>
            <a:ext cx="833700" cy="8337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3</a:t>
            </a:r>
            <a:endParaRPr sz="1200"/>
          </a:p>
        </p:txBody>
      </p:sp>
      <p:sp>
        <p:nvSpPr>
          <p:cNvPr id="200" name="Google Shape;200;p25"/>
          <p:cNvSpPr txBox="1"/>
          <p:nvPr/>
        </p:nvSpPr>
        <p:spPr>
          <a:xfrm>
            <a:off x="607445" y="-135910"/>
            <a:ext cx="37188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해결 방안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(SOLUTION)</a:t>
            </a:r>
            <a:endParaRPr sz="1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5430875" y="2042838"/>
            <a:ext cx="960000" cy="833700"/>
          </a:xfrm>
          <a:prstGeom prst="rightArrow">
            <a:avLst>
              <a:gd name="adj1" fmla="val 50000"/>
              <a:gd name="adj2" fmla="val 57918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490284" y="3704850"/>
            <a:ext cx="223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 Hyeon"/>
                <a:ea typeface="Do Hyeon"/>
                <a:cs typeface="Do Hyeon"/>
                <a:sym typeface="Do Hyeon"/>
              </a:rPr>
              <a:t>건강 관리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 Hyeon"/>
                <a:ea typeface="Do Hyeon"/>
                <a:cs typeface="Do Hyeon"/>
                <a:sym typeface="Do Hyeon"/>
              </a:rPr>
              <a:t>(스마트 헬스 케어)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3557739" y="3805650"/>
            <a:ext cx="1930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캐릭터 사업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6561500" y="1659300"/>
            <a:ext cx="19302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>
                <a:solidFill>
                  <a:srgbClr val="4A86E8"/>
                </a:solidFill>
                <a:latin typeface="Do Hyeon"/>
                <a:ea typeface="Do Hyeon"/>
                <a:cs typeface="Do Hyeon"/>
                <a:sym typeface="Do Hyeon"/>
              </a:rPr>
              <a:t>큰 시장 진출!</a:t>
            </a:r>
            <a:r>
              <a:rPr lang="ko" sz="2700">
                <a:solidFill>
                  <a:srgbClr val="4A86E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2700">
              <a:solidFill>
                <a:srgbClr val="4A86E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/>
        </p:nvSpPr>
        <p:spPr>
          <a:xfrm>
            <a:off x="410457" y="607535"/>
            <a:ext cx="5836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시장성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3</a:t>
            </a:r>
            <a:endParaRPr sz="1200"/>
          </a:p>
        </p:txBody>
      </p:sp>
      <p:sp>
        <p:nvSpPr>
          <p:cNvPr id="211" name="Google Shape;211;p26"/>
          <p:cNvSpPr txBox="1"/>
          <p:nvPr/>
        </p:nvSpPr>
        <p:spPr>
          <a:xfrm>
            <a:off x="607445" y="-135910"/>
            <a:ext cx="37188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해결 방안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(SOLUTION)</a:t>
            </a:r>
            <a:endParaRPr sz="1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675" y="1132385"/>
            <a:ext cx="5270032" cy="3507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522750" y="172317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캐릭터 산업</a:t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522750" y="26810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스마트 헬스케어</a:t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522750" y="36389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콘택트 렌즈</a:t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3227250" y="37005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1조 2천억원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4070050" y="17848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201조 1892억원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7122150" y="2742700"/>
            <a:ext cx="2229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2225조원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/>
        </p:nvSpPr>
        <p:spPr>
          <a:xfrm>
            <a:off x="410457" y="607535"/>
            <a:ext cx="5836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시장성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3</a:t>
            </a:r>
            <a:endParaRPr sz="1200"/>
          </a:p>
        </p:txBody>
      </p:sp>
      <p:sp>
        <p:nvSpPr>
          <p:cNvPr id="225" name="Google Shape;225;p27"/>
          <p:cNvSpPr txBox="1"/>
          <p:nvPr/>
        </p:nvSpPr>
        <p:spPr>
          <a:xfrm>
            <a:off x="607445" y="-135910"/>
            <a:ext cx="37188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해결 방안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(SOLUTION)</a:t>
            </a:r>
            <a:endParaRPr sz="1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408" y="2074280"/>
            <a:ext cx="3819638" cy="296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34" y="1106009"/>
            <a:ext cx="1964636" cy="23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 rotWithShape="1">
          <a:blip r:embed="rId5">
            <a:alphaModFix/>
          </a:blip>
          <a:srcRect b="16576"/>
          <a:stretch/>
        </p:blipFill>
        <p:spPr>
          <a:xfrm>
            <a:off x="2827900" y="1049014"/>
            <a:ext cx="3361500" cy="21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/>
          <p:nvPr/>
        </p:nvSpPr>
        <p:spPr>
          <a:xfrm>
            <a:off x="2699571" y="2197576"/>
            <a:ext cx="335400" cy="31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 txBox="1"/>
          <p:nvPr/>
        </p:nvSpPr>
        <p:spPr>
          <a:xfrm>
            <a:off x="557026" y="3598927"/>
            <a:ext cx="3819637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>
                <a:latin typeface="Do Hyeon"/>
                <a:ea typeface="Do Hyeon"/>
                <a:cs typeface="Do Hyeon"/>
                <a:sym typeface="Do Hyeon"/>
              </a:rPr>
              <a:t>코로나 19로 인한 비대면</a:t>
            </a:r>
            <a:endParaRPr sz="32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>
                <a:latin typeface="Do Hyeon"/>
                <a:ea typeface="Do Hyeon"/>
                <a:cs typeface="Do Hyeon"/>
                <a:sym typeface="Do Hyeon"/>
              </a:rPr>
              <a:t>헬스 케어 산업 기대 증가</a:t>
            </a:r>
            <a:endParaRPr sz="3200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/>
        </p:nvSpPr>
        <p:spPr>
          <a:xfrm>
            <a:off x="410457" y="607535"/>
            <a:ext cx="5836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시장성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3</a:t>
            </a:r>
            <a:endParaRPr sz="1200"/>
          </a:p>
        </p:txBody>
      </p:sp>
      <p:sp>
        <p:nvSpPr>
          <p:cNvPr id="237" name="Google Shape;237;p28"/>
          <p:cNvSpPr txBox="1"/>
          <p:nvPr/>
        </p:nvSpPr>
        <p:spPr>
          <a:xfrm>
            <a:off x="607445" y="-135910"/>
            <a:ext cx="37188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해결 방안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(SOLUTION)</a:t>
            </a:r>
            <a:endParaRPr sz="1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480957" y="1873704"/>
            <a:ext cx="3845288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&lt;설문조사 21.02.02-04&gt;</a:t>
            </a:r>
            <a:endParaRPr sz="1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Q. 목표 </a:t>
            </a:r>
            <a:r>
              <a:rPr lang="ko" altLang="en-US" sz="32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관리를</a:t>
            </a:r>
            <a:r>
              <a:rPr lang="ko-KR" altLang="en-US" sz="32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위해 </a:t>
            </a:r>
            <a:endParaRPr lang="en-US" altLang="ko-KR" sz="32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앱을 사용해보신 경험이 </a:t>
            </a:r>
            <a:endParaRPr lang="en-US" altLang="ko-KR" sz="32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있으신가요</a:t>
            </a:r>
            <a:r>
              <a:rPr lang="en-US" altLang="ko-KR" sz="32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?</a:t>
            </a:r>
            <a:r>
              <a:rPr lang="ko-KR" altLang="en-US" sz="32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32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?</a:t>
            </a:r>
            <a:endParaRPr sz="1800" dirty="0"/>
          </a:p>
        </p:txBody>
      </p:sp>
      <p:pic>
        <p:nvPicPr>
          <p:cNvPr id="1026" name="Picture 2" descr="양식 응답 차트. 질문 제목: 2. 목표 관리를 위해 앱을 사용해보신 경험이 있으신가요?. 응답 수: 응답 163개.">
            <a:extLst>
              <a:ext uri="{FF2B5EF4-FFF2-40B4-BE49-F238E27FC236}">
                <a16:creationId xmlns:a16="http://schemas.microsoft.com/office/drawing/2014/main" id="{7EB24594-741F-004D-9A11-CC34A90DA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24662" r="51703" b="3906"/>
          <a:stretch/>
        </p:blipFill>
        <p:spPr bwMode="auto">
          <a:xfrm>
            <a:off x="4127311" y="1092059"/>
            <a:ext cx="3522426" cy="32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양식 응답 차트. 질문 제목: 2. 목표 관리를 위해 앱을 사용해보신 경험이 있으신가요?. 응답 수: 응답 163개.">
            <a:extLst>
              <a:ext uri="{FF2B5EF4-FFF2-40B4-BE49-F238E27FC236}">
                <a16:creationId xmlns:a16="http://schemas.microsoft.com/office/drawing/2014/main" id="{40D425DB-F769-234D-ADE5-2B0EC3B471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030" name="Picture 6" descr="양식 응답 차트. 질문 제목: 2. 목표 관리를 위해 앱을 사용해보신 경험이 있으신가요?. 응답 수: 응답 163개.">
            <a:extLst>
              <a:ext uri="{FF2B5EF4-FFF2-40B4-BE49-F238E27FC236}">
                <a16:creationId xmlns:a16="http://schemas.microsoft.com/office/drawing/2014/main" id="{9FBE9792-E638-0D44-9DEE-AA5C95F3C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1" t="24318" r="26585" b="53960"/>
          <a:stretch/>
        </p:blipFill>
        <p:spPr bwMode="auto">
          <a:xfrm>
            <a:off x="7443786" y="2306211"/>
            <a:ext cx="1287834" cy="8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/>
        </p:nvSpPr>
        <p:spPr>
          <a:xfrm>
            <a:off x="410457" y="607535"/>
            <a:ext cx="5836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시장성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3</a:t>
            </a:r>
            <a:endParaRPr sz="1200"/>
          </a:p>
        </p:txBody>
      </p:sp>
      <p:sp>
        <p:nvSpPr>
          <p:cNvPr id="237" name="Google Shape;237;p28"/>
          <p:cNvSpPr txBox="1"/>
          <p:nvPr/>
        </p:nvSpPr>
        <p:spPr>
          <a:xfrm>
            <a:off x="607445" y="-135910"/>
            <a:ext cx="37188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해결 방안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(SOLUTION)</a:t>
            </a:r>
            <a:endParaRPr sz="1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92" y="2040472"/>
            <a:ext cx="8292026" cy="2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1541451" y="1208615"/>
            <a:ext cx="6061098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&lt;설문조사 21.02.02-04&gt;</a:t>
            </a:r>
            <a:endParaRPr sz="1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Q. 목표 관리에 관심이 얼마나 있으신가요?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956866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/>
        </p:nvSpPr>
        <p:spPr>
          <a:xfrm>
            <a:off x="428309" y="914740"/>
            <a:ext cx="9239400" cy="37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Do Hyeon"/>
                <a:ea typeface="Do Hyeon"/>
                <a:cs typeface="Do Hyeon"/>
                <a:sym typeface="Do Hyeon"/>
              </a:rPr>
              <a:t>고객군</a:t>
            </a:r>
            <a:endParaRPr sz="3200" dirty="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Font typeface="Do Hyeon"/>
              <a:buChar char="-"/>
            </a:pPr>
            <a:endParaRPr lang="en-US" altLang="ko" sz="2800" dirty="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Font typeface="Do Hyeon"/>
              <a:buChar char="-"/>
            </a:pPr>
            <a:r>
              <a:rPr lang="ko" sz="2800" dirty="0">
                <a:latin typeface="Do Hyeon"/>
                <a:ea typeface="Do Hyeon"/>
                <a:cs typeface="Do Hyeon"/>
                <a:sym typeface="Do Hyeon"/>
              </a:rPr>
              <a:t>10대 후반, 20대 초중반</a:t>
            </a:r>
            <a:endParaRPr sz="28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latin typeface="Do Hyeon"/>
                <a:ea typeface="Do Hyeon"/>
                <a:cs typeface="Do Hyeon"/>
                <a:sym typeface="Do Hyeon"/>
              </a:rPr>
              <a:t>   =&gt; 목표와 마음은 있지만,</a:t>
            </a:r>
            <a:endParaRPr sz="28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latin typeface="Do Hyeon"/>
                <a:ea typeface="Do Hyeon"/>
                <a:cs typeface="Do Hyeon"/>
                <a:sym typeface="Do Hyeon"/>
              </a:rPr>
              <a:t>      자유로운 환경 속에서 포기가 쉬움</a:t>
            </a:r>
            <a:endParaRPr sz="2800" dirty="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Font typeface="Do Hyeon"/>
              <a:buChar char="-"/>
            </a:pPr>
            <a:r>
              <a:rPr lang="ko" sz="2800" dirty="0">
                <a:latin typeface="Do Hyeon"/>
                <a:ea typeface="Do Hyeon"/>
                <a:cs typeface="Do Hyeon"/>
                <a:sym typeface="Do Hyeon"/>
              </a:rPr>
              <a:t>귀여운 것을 좋아하는 사람</a:t>
            </a:r>
            <a:endParaRPr sz="2800" dirty="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Font typeface="Do Hyeon"/>
              <a:buChar char="-"/>
            </a:pPr>
            <a:r>
              <a:rPr lang="ko" sz="2800" dirty="0">
                <a:latin typeface="Do Hyeon"/>
                <a:ea typeface="Do Hyeon"/>
                <a:cs typeface="Do Hyeon"/>
                <a:sym typeface="Do Hyeon"/>
              </a:rPr>
              <a:t>친구와 함께 건강관리는 하려는 사람들</a:t>
            </a:r>
            <a:endParaRPr sz="2800" dirty="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Font typeface="Do Hyeon"/>
              <a:buChar char="-"/>
            </a:pPr>
            <a:r>
              <a:rPr lang="ko" sz="2800" dirty="0">
                <a:latin typeface="Do Hyeon"/>
                <a:ea typeface="Do Hyeon"/>
                <a:cs typeface="Do Hyeon"/>
                <a:sym typeface="Do Hyeon"/>
              </a:rPr>
              <a:t>코로나 19로 급증한 건강 관리에 관심이 있는 사람들</a:t>
            </a:r>
            <a:endParaRPr sz="28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122903" y="103227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/>
              <a:t>4</a:t>
            </a:r>
            <a:endParaRPr sz="2200" b="1"/>
          </a:p>
        </p:txBody>
      </p:sp>
      <p:sp>
        <p:nvSpPr>
          <p:cNvPr id="246" name="Google Shape;246;p29"/>
          <p:cNvSpPr txBox="1"/>
          <p:nvPr/>
        </p:nvSpPr>
        <p:spPr>
          <a:xfrm>
            <a:off x="748244" y="57344"/>
            <a:ext cx="765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</a:t>
            </a: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/>
        </p:nvSpPr>
        <p:spPr>
          <a:xfrm>
            <a:off x="638300" y="986400"/>
            <a:ext cx="9239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페르소나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775" y="1055110"/>
            <a:ext cx="3905050" cy="238677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5582300" y="1289543"/>
            <a:ext cx="33228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이름 : </a:t>
            </a:r>
            <a:r>
              <a:rPr lang="ko" altLang="en-US" sz="3500" dirty="0">
                <a:latin typeface="Do Hyeon"/>
                <a:ea typeface="Do Hyeon"/>
                <a:cs typeface="Do Hyeon"/>
                <a:sym typeface="Do Hyeon"/>
              </a:rPr>
              <a:t>임수지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나이 : 21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취미 : 트레이닝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1271278" y="3687101"/>
            <a:ext cx="6601444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>
                <a:latin typeface="Do Hyeon"/>
                <a:ea typeface="Do Hyeon"/>
                <a:cs typeface="Do Hyeon"/>
                <a:sym typeface="Do Hyeon"/>
              </a:rPr>
              <a:t>고민 : 코로나 19로 홈 트레이닝을 하다보니</a:t>
            </a:r>
            <a:endParaRPr sz="32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>
                <a:latin typeface="Do Hyeon"/>
                <a:ea typeface="Do Hyeon"/>
                <a:cs typeface="Do Hyeon"/>
                <a:sym typeface="Do Hyeon"/>
              </a:rPr>
              <a:t>       매일 똑같은 상황에 지루해져 의욕을 잃음</a:t>
            </a:r>
            <a:endParaRPr sz="32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4</a:t>
            </a:r>
            <a:endParaRPr sz="1200"/>
          </a:p>
        </p:txBody>
      </p:sp>
      <p:sp>
        <p:nvSpPr>
          <p:cNvPr id="256" name="Google Shape;256;p30"/>
          <p:cNvSpPr txBox="1"/>
          <p:nvPr/>
        </p:nvSpPr>
        <p:spPr>
          <a:xfrm>
            <a:off x="607450" y="-217949"/>
            <a:ext cx="37188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</a:t>
            </a:r>
            <a:r>
              <a:rPr lang="ko" sz="2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0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77244" y="266758"/>
            <a:ext cx="11787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911038" y="435401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/>
              <a:t>1</a:t>
            </a:r>
            <a:endParaRPr sz="2200" b="1"/>
          </a:p>
        </p:txBody>
      </p:sp>
      <p:sp>
        <p:nvSpPr>
          <p:cNvPr id="70" name="Google Shape;70;p14"/>
          <p:cNvSpPr/>
          <p:nvPr/>
        </p:nvSpPr>
        <p:spPr>
          <a:xfrm>
            <a:off x="1911038" y="1156748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>
                <a:solidFill>
                  <a:schemeClr val="dk1"/>
                </a:solidFill>
              </a:rPr>
              <a:t>2</a:t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1911038" y="1899391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>
                <a:solidFill>
                  <a:schemeClr val="dk1"/>
                </a:solidFill>
              </a:rPr>
              <a:t>3</a:t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1911025" y="2642041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1911025" y="3384691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>
                <a:solidFill>
                  <a:schemeClr val="dk1"/>
                </a:solidFill>
              </a:rPr>
              <a:t>5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911025" y="4148641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>
                <a:solidFill>
                  <a:schemeClr val="dk1"/>
                </a:solidFill>
              </a:rPr>
              <a:t>6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2560963" y="414101"/>
            <a:ext cx="6633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유스타팅 &amp; 아이즈블록 간단한 소개 </a:t>
            </a:r>
            <a:r>
              <a:rPr lang="ko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(INTRODUCTION)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2560963" y="1135448"/>
            <a:ext cx="446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아이즈블록의 문제점 </a:t>
            </a:r>
            <a:r>
              <a:rPr lang="ko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(PROBLEM)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2560963" y="1878091"/>
            <a:ext cx="446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해결 방안 </a:t>
            </a:r>
            <a:r>
              <a:rPr lang="ko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(SOLUTION)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2560950" y="2620741"/>
            <a:ext cx="446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 </a:t>
            </a:r>
            <a:r>
              <a:rPr lang="ko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560950" y="3363391"/>
            <a:ext cx="5076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기존 서비스와의 차이점 </a:t>
            </a:r>
            <a:r>
              <a:rPr lang="ko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(DIFFERENCE)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2560950" y="4127341"/>
            <a:ext cx="446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기대 효과 </a:t>
            </a:r>
            <a:r>
              <a:rPr lang="ko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(EFFECTIVENESS)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/>
        </p:nvSpPr>
        <p:spPr>
          <a:xfrm>
            <a:off x="638300" y="986400"/>
            <a:ext cx="9239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페르소나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5216056" y="1289546"/>
            <a:ext cx="3689044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이름 : </a:t>
            </a:r>
            <a:r>
              <a:rPr lang="ko" altLang="en-US" sz="3500" dirty="0">
                <a:latin typeface="Do Hyeon"/>
                <a:ea typeface="Do Hyeon"/>
                <a:cs typeface="Do Hyeon"/>
                <a:sym typeface="Do Hyeon"/>
              </a:rPr>
              <a:t>정주영</a:t>
            </a: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, </a:t>
            </a:r>
            <a:r>
              <a:rPr lang="ko" altLang="en-US" sz="3500" dirty="0">
                <a:latin typeface="Do Hyeon"/>
                <a:ea typeface="Do Hyeon"/>
                <a:cs typeface="Do Hyeon"/>
                <a:sym typeface="Do Hyeon"/>
              </a:rPr>
              <a:t>강미경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나이 : 21, 20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취미 : 굿즈 수집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1120203" y="3662664"/>
            <a:ext cx="6903593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>
                <a:latin typeface="Do Hyeon"/>
                <a:ea typeface="Do Hyeon"/>
                <a:cs typeface="Do Hyeon"/>
                <a:sym typeface="Do Hyeon"/>
              </a:rPr>
              <a:t>고민 : 커플인 B군과 C양은 자기관리의 필요성을</a:t>
            </a:r>
            <a:endParaRPr sz="32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>
                <a:latin typeface="Do Hyeon"/>
                <a:ea typeface="Do Hyeon"/>
                <a:cs typeface="Do Hyeon"/>
                <a:sym typeface="Do Hyeon"/>
              </a:rPr>
              <a:t>       느끼고, 이 과정을 추억으로 남기고 싶음</a:t>
            </a:r>
            <a:endParaRPr sz="32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200" y="970029"/>
            <a:ext cx="2344226" cy="24394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4</a:t>
            </a:r>
            <a:endParaRPr sz="1200"/>
          </a:p>
        </p:txBody>
      </p:sp>
      <p:sp>
        <p:nvSpPr>
          <p:cNvPr id="266" name="Google Shape;266;p31"/>
          <p:cNvSpPr txBox="1"/>
          <p:nvPr/>
        </p:nvSpPr>
        <p:spPr>
          <a:xfrm>
            <a:off x="607450" y="-217949"/>
            <a:ext cx="37188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</a:t>
            </a:r>
            <a:r>
              <a:rPr lang="ko" sz="2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0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/>
        </p:nvSpPr>
        <p:spPr>
          <a:xfrm>
            <a:off x="305774" y="1524575"/>
            <a:ext cx="6884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초기 화면에서 키울 캐릭터가 반겨줌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305774" y="3068600"/>
            <a:ext cx="6884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건강 관리를 위해 해야 할 요소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4</a:t>
            </a:r>
            <a:endParaRPr sz="1200"/>
          </a:p>
        </p:txBody>
      </p:sp>
      <p:sp>
        <p:nvSpPr>
          <p:cNvPr id="281" name="Google Shape;281;p33"/>
          <p:cNvSpPr txBox="1"/>
          <p:nvPr/>
        </p:nvSpPr>
        <p:spPr>
          <a:xfrm>
            <a:off x="607450" y="-217949"/>
            <a:ext cx="37188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</a:t>
            </a:r>
            <a:r>
              <a:rPr lang="ko" sz="2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0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" name="LOADING-LOBBY" descr="LOADING-LOBBY">
            <a:hlinkClick r:id="" action="ppaction://media"/>
            <a:extLst>
              <a:ext uri="{FF2B5EF4-FFF2-40B4-BE49-F238E27FC236}">
                <a16:creationId xmlns:a16="http://schemas.microsoft.com/office/drawing/2014/main" id="{5D23B1BE-A9A3-7949-B746-45B6289AEB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6115" y="264121"/>
            <a:ext cx="2521298" cy="4615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/>
        </p:nvSpPr>
        <p:spPr>
          <a:xfrm>
            <a:off x="423736" y="1940699"/>
            <a:ext cx="688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단순한 목표 추가 과정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Daily, 장기 기간 설정 가능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4</a:t>
            </a:r>
            <a:endParaRPr sz="1200"/>
          </a:p>
        </p:txBody>
      </p:sp>
      <p:sp>
        <p:nvSpPr>
          <p:cNvPr id="273" name="Google Shape;273;p32"/>
          <p:cNvSpPr txBox="1"/>
          <p:nvPr/>
        </p:nvSpPr>
        <p:spPr>
          <a:xfrm>
            <a:off x="607450" y="-217949"/>
            <a:ext cx="37188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</a:t>
            </a:r>
            <a:r>
              <a:rPr lang="ko" sz="2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0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" name="LOBBY-ADD JOB" descr="LOBBY-ADD JOB">
            <a:hlinkClick r:id="" action="ppaction://media"/>
            <a:extLst>
              <a:ext uri="{FF2B5EF4-FFF2-40B4-BE49-F238E27FC236}">
                <a16:creationId xmlns:a16="http://schemas.microsoft.com/office/drawing/2014/main" id="{6EDBB2B0-D1F9-9C44-9B5D-42B88DA3E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8852" y="265870"/>
            <a:ext cx="2519386" cy="4611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/>
        </p:nvSpPr>
        <p:spPr>
          <a:xfrm>
            <a:off x="305774" y="1053775"/>
            <a:ext cx="6884400" cy="287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관리를 통해 </a:t>
            </a:r>
            <a:endParaRPr lang="en-US" altLang="ko"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코인 획득 가능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코인으로 캐릭터를 </a:t>
            </a:r>
            <a:endParaRPr lang="en-US" altLang="ko"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수집하고, 꾸미기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4</a:t>
            </a:r>
            <a:endParaRPr sz="1200"/>
          </a:p>
        </p:txBody>
      </p:sp>
      <p:sp>
        <p:nvSpPr>
          <p:cNvPr id="288" name="Google Shape;288;p34"/>
          <p:cNvSpPr txBox="1"/>
          <p:nvPr/>
        </p:nvSpPr>
        <p:spPr>
          <a:xfrm>
            <a:off x="607450" y="-217949"/>
            <a:ext cx="3718800" cy="93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</a:t>
            </a:r>
            <a:r>
              <a:rPr lang="ko" sz="2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0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" name="LOBBY-DEX" descr="LOBBY-DEX">
            <a:hlinkClick r:id="" action="ppaction://media"/>
            <a:extLst>
              <a:ext uri="{FF2B5EF4-FFF2-40B4-BE49-F238E27FC236}">
                <a16:creationId xmlns:a16="http://schemas.microsoft.com/office/drawing/2014/main" id="{53618C47-7A61-BA45-8709-BD62CA1CE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9396" y="263430"/>
            <a:ext cx="2522053" cy="4616640"/>
          </a:xfrm>
          <a:prstGeom prst="rect">
            <a:avLst/>
          </a:prstGeom>
        </p:spPr>
      </p:pic>
      <p:pic>
        <p:nvPicPr>
          <p:cNvPr id="3" name="LOBBY-ITEM" descr="LOBBY-ITEM">
            <a:hlinkClick r:id="" action="ppaction://media"/>
            <a:extLst>
              <a:ext uri="{FF2B5EF4-FFF2-40B4-BE49-F238E27FC236}">
                <a16:creationId xmlns:a16="http://schemas.microsoft.com/office/drawing/2014/main" id="{21B1AF6C-3225-CB45-9939-56A4EB4D0F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41449" y="263430"/>
            <a:ext cx="2522053" cy="4616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/>
        </p:nvSpPr>
        <p:spPr>
          <a:xfrm>
            <a:off x="607450" y="1940700"/>
            <a:ext cx="688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친구들과 교류를 통해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지속적인 동기 부여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1" name="Google Shape;301;p36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4</a:t>
            </a:r>
            <a:endParaRPr sz="1200"/>
          </a:p>
        </p:txBody>
      </p:sp>
      <p:sp>
        <p:nvSpPr>
          <p:cNvPr id="302" name="Google Shape;302;p36"/>
          <p:cNvSpPr txBox="1"/>
          <p:nvPr/>
        </p:nvSpPr>
        <p:spPr>
          <a:xfrm>
            <a:off x="607450" y="-35229"/>
            <a:ext cx="3718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</a:t>
            </a: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" name="LOBBY-COMMUNITY" descr="LOBBY-COMMUNITY">
            <a:hlinkClick r:id="" action="ppaction://media"/>
            <a:extLst>
              <a:ext uri="{FF2B5EF4-FFF2-40B4-BE49-F238E27FC236}">
                <a16:creationId xmlns:a16="http://schemas.microsoft.com/office/drawing/2014/main" id="{A8120ED2-3234-E845-BFD9-FE771E37C5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1022" y="264160"/>
            <a:ext cx="2521256" cy="461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/>
        </p:nvSpPr>
        <p:spPr>
          <a:xfrm>
            <a:off x="417092" y="2210100"/>
            <a:ext cx="6884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스마트 헬스 케어 시스템 도입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4</a:t>
            </a:r>
            <a:endParaRPr sz="1200"/>
          </a:p>
        </p:txBody>
      </p:sp>
      <p:sp>
        <p:nvSpPr>
          <p:cNvPr id="309" name="Google Shape;309;p37"/>
          <p:cNvSpPr txBox="1"/>
          <p:nvPr/>
        </p:nvSpPr>
        <p:spPr>
          <a:xfrm>
            <a:off x="607450" y="-35229"/>
            <a:ext cx="3718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</a:t>
            </a: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" name="LOBBY-MONTH" descr="LOBBY-MONTH">
            <a:hlinkClick r:id="" action="ppaction://media"/>
            <a:extLst>
              <a:ext uri="{FF2B5EF4-FFF2-40B4-BE49-F238E27FC236}">
                <a16:creationId xmlns:a16="http://schemas.microsoft.com/office/drawing/2014/main" id="{4ED5B3E6-BBFD-194C-8CD9-6B3359D55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9892" y="264794"/>
            <a:ext cx="2520563" cy="4613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4</a:t>
            </a:r>
            <a:endParaRPr sz="1200"/>
          </a:p>
        </p:txBody>
      </p:sp>
      <p:sp>
        <p:nvSpPr>
          <p:cNvPr id="315" name="Google Shape;315;p38"/>
          <p:cNvSpPr txBox="1"/>
          <p:nvPr/>
        </p:nvSpPr>
        <p:spPr>
          <a:xfrm>
            <a:off x="607450" y="-35229"/>
            <a:ext cx="3718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</a:t>
            </a: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367927" y="1401900"/>
            <a:ext cx="6884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스마트한 건강 관리 정신을 따라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건강 관련 정보 제공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관심 분야를 통한 광고 추천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" name="LOBBY-INFORMATION-LENS" descr="LOBBY-INFORMATION-LENS">
            <a:hlinkClick r:id="" action="ppaction://media"/>
            <a:extLst>
              <a:ext uri="{FF2B5EF4-FFF2-40B4-BE49-F238E27FC236}">
                <a16:creationId xmlns:a16="http://schemas.microsoft.com/office/drawing/2014/main" id="{2BABEB42-7681-B94A-B01F-B391F9060B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5523" y="264794"/>
            <a:ext cx="2520563" cy="4613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/>
        </p:nvSpPr>
        <p:spPr>
          <a:xfrm>
            <a:off x="391153" y="1940823"/>
            <a:ext cx="68844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알람, 생활 패턴등 </a:t>
            </a:r>
            <a:endParaRPr lang="en-US" altLang="ko" sz="35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세부 사항 설정 가능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4</a:t>
            </a:r>
            <a:endParaRPr sz="1200"/>
          </a:p>
        </p:txBody>
      </p:sp>
      <p:sp>
        <p:nvSpPr>
          <p:cNvPr id="323" name="Google Shape;323;p39"/>
          <p:cNvSpPr txBox="1"/>
          <p:nvPr/>
        </p:nvSpPr>
        <p:spPr>
          <a:xfrm>
            <a:off x="607450" y="-35229"/>
            <a:ext cx="3718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</a:t>
            </a: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" name="LOBBY-MY PAGE" descr="LOBBY-MY PAGE">
            <a:hlinkClick r:id="" action="ppaction://media"/>
            <a:extLst>
              <a:ext uri="{FF2B5EF4-FFF2-40B4-BE49-F238E27FC236}">
                <a16:creationId xmlns:a16="http://schemas.microsoft.com/office/drawing/2014/main" id="{4523B5AB-882D-004B-AB22-6C186161ED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2752" y="249471"/>
            <a:ext cx="2521994" cy="4616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/>
        </p:nvSpPr>
        <p:spPr>
          <a:xfrm>
            <a:off x="495148" y="2210127"/>
            <a:ext cx="3163080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Do Hyeon"/>
                <a:ea typeface="Do Hyeon"/>
                <a:cs typeface="Do Hyeon"/>
                <a:sym typeface="Do Hyeon"/>
              </a:rPr>
              <a:t>위젯과 푸시 알림</a:t>
            </a:r>
            <a:endParaRPr lang="en-US" altLang="ko"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4</a:t>
            </a:r>
            <a:endParaRPr sz="1200"/>
          </a:p>
        </p:txBody>
      </p:sp>
      <p:sp>
        <p:nvSpPr>
          <p:cNvPr id="323" name="Google Shape;323;p39"/>
          <p:cNvSpPr txBox="1"/>
          <p:nvPr/>
        </p:nvSpPr>
        <p:spPr>
          <a:xfrm>
            <a:off x="607450" y="-35229"/>
            <a:ext cx="3718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프로토타입</a:t>
            </a: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(PROTOTYPE)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" name="Picture 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0771E46E-5062-134C-A6BB-34A36FF2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633" y="261487"/>
            <a:ext cx="2524065" cy="462052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16442A-1F5E-DB42-98F2-80C43E120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03" y="261487"/>
            <a:ext cx="2524065" cy="462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0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/>
        </p:nvSpPr>
        <p:spPr>
          <a:xfrm>
            <a:off x="3587725" y="2043750"/>
            <a:ext cx="543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Do Hyeon"/>
              <a:buChar char="●"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50만 이상 다운로드 국내 앱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00" y="1897247"/>
            <a:ext cx="2320500" cy="23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/>
          <p:nvPr/>
        </p:nvSpPr>
        <p:spPr>
          <a:xfrm>
            <a:off x="700475" y="962175"/>
            <a:ext cx="5432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1. 챌린저스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3587725" y="2819700"/>
            <a:ext cx="5432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Do Hyeon"/>
              <a:buChar char="●"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일정 금액을 건 후, 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    달성률에 따라 환급, 상금 받음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122903" y="103227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/>
              <a:t>5</a:t>
            </a:r>
            <a:endParaRPr sz="2200" b="1"/>
          </a:p>
        </p:txBody>
      </p:sp>
      <p:sp>
        <p:nvSpPr>
          <p:cNvPr id="333" name="Google Shape;333;p40"/>
          <p:cNvSpPr txBox="1"/>
          <p:nvPr/>
        </p:nvSpPr>
        <p:spPr>
          <a:xfrm>
            <a:off x="748244" y="57344"/>
            <a:ext cx="765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기존 서비스와의 차이점</a:t>
            </a: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(DIFFERENCE)</a:t>
            </a:r>
            <a:endParaRPr sz="2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00" y="818675"/>
            <a:ext cx="5465550" cy="42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122903" y="103227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/>
              <a:t>1</a:t>
            </a:r>
            <a:endParaRPr sz="2200" b="1"/>
          </a:p>
        </p:txBody>
      </p:sp>
      <p:sp>
        <p:nvSpPr>
          <p:cNvPr id="87" name="Google Shape;87;p15"/>
          <p:cNvSpPr txBox="1"/>
          <p:nvPr/>
        </p:nvSpPr>
        <p:spPr>
          <a:xfrm>
            <a:off x="748244" y="57344"/>
            <a:ext cx="765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유스타팅 &amp; 아이즈블록 간단한 소개</a:t>
            </a:r>
            <a:r>
              <a:rPr lang="ko" sz="2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(INTRODUCTION)</a:t>
            </a:r>
            <a:endParaRPr sz="2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602" y="778401"/>
            <a:ext cx="3554774" cy="7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959" y="1876348"/>
            <a:ext cx="2491549" cy="249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575" y="868751"/>
            <a:ext cx="2199924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/>
        </p:nvSpPr>
        <p:spPr>
          <a:xfrm>
            <a:off x="3587725" y="2057700"/>
            <a:ext cx="543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Do Hyeon"/>
              <a:buChar char="●"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돈을 거는 것이 부담스러움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3587725" y="2881950"/>
            <a:ext cx="5432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Do Hyeon"/>
              <a:buChar char="●"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상금의 비율이 매우 작음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(10000원 당 40원 이하)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00" y="1897247"/>
            <a:ext cx="2320500" cy="23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700475" y="962175"/>
            <a:ext cx="5432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1. 챌린저스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5</a:t>
            </a:r>
            <a:endParaRPr sz="1200"/>
          </a:p>
        </p:txBody>
      </p:sp>
      <p:sp>
        <p:nvSpPr>
          <p:cNvPr id="343" name="Google Shape;343;p41"/>
          <p:cNvSpPr txBox="1"/>
          <p:nvPr/>
        </p:nvSpPr>
        <p:spPr>
          <a:xfrm>
            <a:off x="607451" y="40975"/>
            <a:ext cx="4071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기존 서비스와의 차이점 </a:t>
            </a:r>
            <a:r>
              <a:rPr lang="ko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(DIFFERENCE)</a:t>
            </a:r>
            <a:endParaRPr sz="1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/>
        </p:nvSpPr>
        <p:spPr>
          <a:xfrm>
            <a:off x="700475" y="962175"/>
            <a:ext cx="5432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2. 습관의 숲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00" y="1947150"/>
            <a:ext cx="2038125" cy="20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5</a:t>
            </a:r>
            <a:endParaRPr sz="1200"/>
          </a:p>
        </p:txBody>
      </p:sp>
      <p:sp>
        <p:nvSpPr>
          <p:cNvPr id="351" name="Google Shape;351;p42"/>
          <p:cNvSpPr txBox="1"/>
          <p:nvPr/>
        </p:nvSpPr>
        <p:spPr>
          <a:xfrm>
            <a:off x="607451" y="40975"/>
            <a:ext cx="4071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기존 서비스와의 차이점 </a:t>
            </a:r>
            <a:r>
              <a:rPr lang="ko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(DIFFERENCE)</a:t>
            </a:r>
            <a:endParaRPr sz="1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3568075" y="2037875"/>
            <a:ext cx="543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Do Hyeon"/>
              <a:buChar char="●"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5만 이상 다운로드 국내 앱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3568075" y="2813825"/>
            <a:ext cx="5432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Do Hyeon"/>
              <a:buChar char="●"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목표를 설정해 나무가 자라고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목표들이 모여 숲을 가꾸는 앱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/>
        </p:nvSpPr>
        <p:spPr>
          <a:xfrm>
            <a:off x="3587725" y="1905300"/>
            <a:ext cx="5432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Do Hyeon"/>
              <a:buChar char="●"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상호작용 불가능해 애착 떨어짐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-&gt; 의욕 상실 쉬움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3587725" y="3034350"/>
            <a:ext cx="5432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Font typeface="Do Hyeon"/>
              <a:buChar char="●"/>
            </a:pPr>
            <a:r>
              <a:rPr lang="ko" sz="3100">
                <a:latin typeface="Do Hyeon"/>
                <a:ea typeface="Do Hyeon"/>
                <a:cs typeface="Do Hyeon"/>
                <a:sym typeface="Do Hyeon"/>
              </a:rPr>
              <a:t>숲을 키워야만 하는 이유 부족</a:t>
            </a:r>
            <a:endParaRPr sz="31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latin typeface="Do Hyeon"/>
                <a:ea typeface="Do Hyeon"/>
                <a:cs typeface="Do Hyeon"/>
                <a:sym typeface="Do Hyeon"/>
              </a:rPr>
              <a:t>-&gt; 동기 부여 약함</a:t>
            </a:r>
            <a:endParaRPr sz="3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700475" y="962175"/>
            <a:ext cx="5432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2. 습관의 숲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61" name="Google Shape;3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00" y="1947150"/>
            <a:ext cx="2038125" cy="20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5</a:t>
            </a:r>
            <a:endParaRPr sz="1200"/>
          </a:p>
        </p:txBody>
      </p:sp>
      <p:sp>
        <p:nvSpPr>
          <p:cNvPr id="363" name="Google Shape;363;p43"/>
          <p:cNvSpPr txBox="1"/>
          <p:nvPr/>
        </p:nvSpPr>
        <p:spPr>
          <a:xfrm>
            <a:off x="607451" y="40975"/>
            <a:ext cx="4071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기존 서비스와의 차이점 </a:t>
            </a:r>
            <a:r>
              <a:rPr lang="ko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(DIFFERENCE)</a:t>
            </a:r>
            <a:endParaRPr sz="1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225" y="426578"/>
            <a:ext cx="1720873" cy="1720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/>
          <p:nvPr/>
        </p:nvSpPr>
        <p:spPr>
          <a:xfrm>
            <a:off x="1667875" y="1032700"/>
            <a:ext cx="325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캐릭터의 도입!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70" name="Google Shape;370;p44"/>
          <p:cNvPicPr preferRelativeResize="0"/>
          <p:nvPr/>
        </p:nvPicPr>
        <p:blipFill rotWithShape="1">
          <a:blip r:embed="rId4">
            <a:alphaModFix/>
          </a:blip>
          <a:srcRect t="3847" b="13405"/>
          <a:stretch/>
        </p:blipFill>
        <p:spPr>
          <a:xfrm>
            <a:off x="6826375" y="451700"/>
            <a:ext cx="2048894" cy="366884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4"/>
          <p:cNvSpPr txBox="1"/>
          <p:nvPr/>
        </p:nvSpPr>
        <p:spPr>
          <a:xfrm>
            <a:off x="3864000" y="3185950"/>
            <a:ext cx="3001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친구들과의 교류!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3050" y="1524311"/>
            <a:ext cx="1938401" cy="193838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 txBox="1"/>
          <p:nvPr/>
        </p:nvSpPr>
        <p:spPr>
          <a:xfrm>
            <a:off x="1532825" y="2131850"/>
            <a:ext cx="5432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나만의 개성있는 캐릭터 제작!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4" name="Google Shape;374;p44"/>
          <p:cNvSpPr/>
          <p:nvPr/>
        </p:nvSpPr>
        <p:spPr>
          <a:xfrm rot="5400000">
            <a:off x="3050150" y="3312950"/>
            <a:ext cx="737700" cy="572700"/>
          </a:xfrm>
          <a:prstGeom prst="rightArrow">
            <a:avLst>
              <a:gd name="adj1" fmla="val 30118"/>
              <a:gd name="adj2" fmla="val 64883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4"/>
          <p:cNvSpPr txBox="1"/>
          <p:nvPr/>
        </p:nvSpPr>
        <p:spPr>
          <a:xfrm>
            <a:off x="381000" y="4120550"/>
            <a:ext cx="7233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4A86E8"/>
                </a:solidFill>
                <a:latin typeface="Do Hyeon"/>
                <a:ea typeface="Do Hyeon"/>
                <a:cs typeface="Do Hyeon"/>
                <a:sym typeface="Do Hyeon"/>
              </a:rPr>
              <a:t>낮은 진입장벽</a:t>
            </a: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으로</a:t>
            </a: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3500">
                <a:solidFill>
                  <a:srgbClr val="4A86E8"/>
                </a:solidFill>
                <a:latin typeface="Do Hyeon"/>
                <a:ea typeface="Do Hyeon"/>
                <a:cs typeface="Do Hyeon"/>
                <a:sym typeface="Do Hyeon"/>
              </a:rPr>
              <a:t>지속적인 습관 형성</a:t>
            </a: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 가능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6" name="Google Shape;376;p44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5</a:t>
            </a:r>
            <a:endParaRPr sz="1200"/>
          </a:p>
        </p:txBody>
      </p:sp>
      <p:sp>
        <p:nvSpPr>
          <p:cNvPr id="377" name="Google Shape;377;p44"/>
          <p:cNvSpPr txBox="1"/>
          <p:nvPr/>
        </p:nvSpPr>
        <p:spPr>
          <a:xfrm>
            <a:off x="607451" y="40975"/>
            <a:ext cx="4071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기존 서비스와의 차이점 </a:t>
            </a:r>
            <a:r>
              <a:rPr lang="ko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(DIFFERENCE)</a:t>
            </a:r>
            <a:endParaRPr sz="1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/>
        </p:nvSpPr>
        <p:spPr>
          <a:xfrm>
            <a:off x="3635700" y="1544600"/>
            <a:ext cx="5508300" cy="2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o Hyeon"/>
              <a:buChar char="-"/>
            </a:pPr>
            <a:r>
              <a:rPr lang="ko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앱 내 배너 광고 및 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광고 시청으로 코인 획득 (광고비)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o Hyeon"/>
              <a:buChar char="-"/>
            </a:pPr>
            <a:r>
              <a:rPr lang="ko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광고 없는 유료 버전 출시 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(앱 구입비)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o Hyeon"/>
              <a:buChar char="-"/>
            </a:pPr>
            <a:r>
              <a:rPr lang="ko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건강관리 제품 홍보 및 협업 (홍보비)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433607" y="762585"/>
            <a:ext cx="5836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Do Hyeon"/>
                <a:ea typeface="Do Hyeon"/>
                <a:cs typeface="Do Hyeon"/>
                <a:sym typeface="Do Hyeon"/>
              </a:rPr>
              <a:t>1. 비즈니스 모델</a:t>
            </a:r>
            <a:endParaRPr sz="35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25" y="1485885"/>
            <a:ext cx="3352814" cy="335281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/>
          <p:nvPr/>
        </p:nvSpPr>
        <p:spPr>
          <a:xfrm>
            <a:off x="122903" y="103227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/>
              <a:t>6</a:t>
            </a:r>
            <a:endParaRPr sz="2200" b="1"/>
          </a:p>
        </p:txBody>
      </p:sp>
      <p:sp>
        <p:nvSpPr>
          <p:cNvPr id="386" name="Google Shape;386;p45"/>
          <p:cNvSpPr txBox="1"/>
          <p:nvPr/>
        </p:nvSpPr>
        <p:spPr>
          <a:xfrm>
            <a:off x="748244" y="57344"/>
            <a:ext cx="765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기대 효과</a:t>
            </a: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(EFFECTIVENESS)</a:t>
            </a:r>
            <a:endParaRPr sz="2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/>
        </p:nvSpPr>
        <p:spPr>
          <a:xfrm>
            <a:off x="4370500" y="1953200"/>
            <a:ext cx="4576800" cy="21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Do Hyeon"/>
              <a:buChar char="-"/>
            </a:pPr>
            <a:r>
              <a:rPr lang="ko" sz="2900">
                <a:latin typeface="Do Hyeon"/>
                <a:ea typeface="Do Hyeon"/>
                <a:cs typeface="Do Hyeon"/>
                <a:sym typeface="Do Hyeon"/>
              </a:rPr>
              <a:t>이모티콘 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Do Hyeon"/>
              <a:buChar char="-"/>
            </a:pPr>
            <a:r>
              <a:rPr lang="ko" sz="2900">
                <a:latin typeface="Do Hyeon"/>
                <a:ea typeface="Do Hyeon"/>
                <a:cs typeface="Do Hyeon"/>
                <a:sym typeface="Do Hyeon"/>
              </a:rPr>
              <a:t>굿즈 판매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Do Hyeon"/>
              <a:buChar char="-"/>
            </a:pPr>
            <a:r>
              <a:rPr lang="ko" sz="2900">
                <a:latin typeface="Do Hyeon"/>
                <a:ea typeface="Do Hyeon"/>
                <a:cs typeface="Do Hyeon"/>
                <a:sym typeface="Do Hyeon"/>
              </a:rPr>
              <a:t>2차 창작 관련 저작권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Do Hyeon"/>
              <a:buChar char="-"/>
            </a:pPr>
            <a:r>
              <a:rPr lang="ko" sz="2900">
                <a:latin typeface="Do Hyeon"/>
                <a:ea typeface="Do Hyeon"/>
                <a:cs typeface="Do Hyeon"/>
                <a:sym typeface="Do Hyeon"/>
              </a:rPr>
              <a:t>주목을 받게하는 양성 피드백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2" name="Google Shape;392;p46"/>
          <p:cNvSpPr txBox="1"/>
          <p:nvPr/>
        </p:nvSpPr>
        <p:spPr>
          <a:xfrm>
            <a:off x="433607" y="762585"/>
            <a:ext cx="5836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2. 캐릭터 사업으로의 확장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3" name="Google Shape;393;p46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6</a:t>
            </a:r>
            <a:endParaRPr sz="1200"/>
          </a:p>
        </p:txBody>
      </p:sp>
      <p:sp>
        <p:nvSpPr>
          <p:cNvPr id="394" name="Google Shape;394;p46"/>
          <p:cNvSpPr txBox="1"/>
          <p:nvPr/>
        </p:nvSpPr>
        <p:spPr>
          <a:xfrm>
            <a:off x="607445" y="40967"/>
            <a:ext cx="371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기대 효과 </a:t>
            </a:r>
            <a:r>
              <a:rPr lang="ko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(EFFECTIVENESS)</a:t>
            </a:r>
            <a:endParaRPr sz="1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95" name="Google Shape;395;p46"/>
          <p:cNvPicPr preferRelativeResize="0"/>
          <p:nvPr/>
        </p:nvPicPr>
        <p:blipFill rotWithShape="1">
          <a:blip r:embed="rId3">
            <a:alphaModFix/>
          </a:blip>
          <a:srcRect l="13206" r="9609"/>
          <a:stretch/>
        </p:blipFill>
        <p:spPr>
          <a:xfrm>
            <a:off x="342750" y="1671050"/>
            <a:ext cx="3753499" cy="27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504825" y="3301046"/>
            <a:ext cx="4785300" cy="10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24조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임범혁 김송현 이현진 임승재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" name="Google Shape;383;p45">
            <a:extLst>
              <a:ext uri="{FF2B5EF4-FFF2-40B4-BE49-F238E27FC236}">
                <a16:creationId xmlns:a16="http://schemas.microsoft.com/office/drawing/2014/main" id="{4B457D14-2459-A743-AC02-FE1E21EBD76B}"/>
              </a:ext>
            </a:extLst>
          </p:cNvPr>
          <p:cNvSpPr txBox="1"/>
          <p:nvPr/>
        </p:nvSpPr>
        <p:spPr>
          <a:xfrm>
            <a:off x="3405276" y="2140878"/>
            <a:ext cx="2333447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4400" dirty="0"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endParaRPr sz="4400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56641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00" y="818675"/>
            <a:ext cx="5465550" cy="42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122903" y="103227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/>
              <a:t>1</a:t>
            </a:r>
            <a:endParaRPr sz="2200" b="1"/>
          </a:p>
        </p:txBody>
      </p:sp>
      <p:sp>
        <p:nvSpPr>
          <p:cNvPr id="97" name="Google Shape;97;p16"/>
          <p:cNvSpPr txBox="1"/>
          <p:nvPr/>
        </p:nvSpPr>
        <p:spPr>
          <a:xfrm>
            <a:off x="748244" y="57344"/>
            <a:ext cx="765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유스타팅 &amp; 아이즈블록 간단한 소개</a:t>
            </a:r>
            <a:r>
              <a:rPr lang="ko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(INTRODUCTION)</a:t>
            </a:r>
            <a:endParaRPr sz="2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602" y="778401"/>
            <a:ext cx="3554774" cy="7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5200100" y="3042225"/>
            <a:ext cx="35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스마트한 건강 관리 서비스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5200100" y="1807950"/>
            <a:ext cx="35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아이디어 중심 회사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122903" y="103227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/>
              <a:t>1</a:t>
            </a:r>
            <a:endParaRPr sz="2200" b="1"/>
          </a:p>
        </p:txBody>
      </p:sp>
      <p:sp>
        <p:nvSpPr>
          <p:cNvPr id="106" name="Google Shape;106;p17"/>
          <p:cNvSpPr txBox="1"/>
          <p:nvPr/>
        </p:nvSpPr>
        <p:spPr>
          <a:xfrm>
            <a:off x="748244" y="57344"/>
            <a:ext cx="765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유스타팅 &amp; 아이즈블록 간단한 소개</a:t>
            </a:r>
            <a:r>
              <a:rPr lang="ko" sz="25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(INTRODUCTION)</a:t>
            </a:r>
            <a:endParaRPr sz="2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959" y="1876348"/>
            <a:ext cx="2491549" cy="249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575" y="868751"/>
            <a:ext cx="2199924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748250" y="1219635"/>
            <a:ext cx="359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콘택트 렌즈 관리 방법과 같은 정보 제공</a:t>
            </a:r>
            <a:endParaRPr sz="2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748250" y="2507800"/>
            <a:ext cx="420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렌즈, 렌즈케이스 교체 시기 알림</a:t>
            </a:r>
            <a:endParaRPr sz="28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748250" y="3502025"/>
            <a:ext cx="420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착용 시간 알림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6" y="1049700"/>
            <a:ext cx="3790750" cy="320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5239645" y="1528462"/>
            <a:ext cx="307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1. 낮은 앱 접속 빈도수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5239645" y="2343625"/>
            <a:ext cx="307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2. 동기 부여 수단 부족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239645" y="3158812"/>
            <a:ext cx="331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Do Hyeon"/>
                <a:ea typeface="Do Hyeon"/>
                <a:cs typeface="Do Hyeon"/>
                <a:sym typeface="Do Hyeon"/>
              </a:rPr>
              <a:t>3. 렌즈의 작은 시장성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22898" y="103223"/>
            <a:ext cx="515400" cy="526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chemeClr val="dk1"/>
                </a:solidFill>
              </a:rPr>
              <a:t>2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748252" y="-131063"/>
            <a:ext cx="5532900" cy="102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아이즈블록의 문제점 </a:t>
            </a:r>
            <a:r>
              <a:rPr lang="ko" sz="2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(PROBLEM)</a:t>
            </a:r>
            <a:endParaRPr sz="2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425407" y="639685"/>
            <a:ext cx="5836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1. 낮은 앱 접속 빈도수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2</a:t>
            </a:r>
            <a:endParaRPr sz="1200"/>
          </a:p>
        </p:txBody>
      </p:sp>
      <p:sp>
        <p:nvSpPr>
          <p:cNvPr id="128" name="Google Shape;128;p19"/>
          <p:cNvSpPr txBox="1"/>
          <p:nvPr/>
        </p:nvSpPr>
        <p:spPr>
          <a:xfrm>
            <a:off x="607445" y="-135910"/>
            <a:ext cx="37188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아이즈블록의 문제점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(PROBLEM)</a:t>
            </a:r>
            <a:endParaRPr sz="1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690200" y="1531625"/>
            <a:ext cx="2211000" cy="2260800"/>
          </a:xfrm>
          <a:prstGeom prst="ellipse">
            <a:avLst/>
          </a:prstGeom>
          <a:solidFill>
            <a:srgbClr val="E6C79F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0" name="Google Shape;130;p19"/>
          <p:cNvSpPr txBox="1"/>
          <p:nvPr/>
        </p:nvSpPr>
        <p:spPr>
          <a:xfrm>
            <a:off x="360191" y="1925510"/>
            <a:ext cx="2871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단순 정보 전달 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및 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주의 알림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969840" y="3881275"/>
            <a:ext cx="3204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3593428" y="1531625"/>
            <a:ext cx="2211000" cy="2260800"/>
          </a:xfrm>
          <a:prstGeom prst="ellipse">
            <a:avLst/>
          </a:prstGeom>
          <a:solidFill>
            <a:srgbClr val="E6C79F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3" name="Google Shape;133;p19"/>
          <p:cNvSpPr txBox="1"/>
          <p:nvPr/>
        </p:nvSpPr>
        <p:spPr>
          <a:xfrm>
            <a:off x="3288897" y="1816113"/>
            <a:ext cx="2871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앱 접속 X,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앱 내 머무는 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시간 매우 짧음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6496650" y="1531625"/>
            <a:ext cx="2211000" cy="2260800"/>
          </a:xfrm>
          <a:prstGeom prst="ellipse">
            <a:avLst/>
          </a:prstGeom>
          <a:solidFill>
            <a:srgbClr val="E6C79F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5" name="Google Shape;135;p19"/>
          <p:cNvSpPr txBox="1"/>
          <p:nvPr/>
        </p:nvSpPr>
        <p:spPr>
          <a:xfrm>
            <a:off x="6812099" y="2138675"/>
            <a:ext cx="1580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수익 창출 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어려움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2931850" y="2098775"/>
            <a:ext cx="630900" cy="1046700"/>
          </a:xfrm>
          <a:prstGeom prst="rightArrow">
            <a:avLst>
              <a:gd name="adj1" fmla="val 50000"/>
              <a:gd name="adj2" fmla="val 65436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5835075" y="2098775"/>
            <a:ext cx="630900" cy="1046700"/>
          </a:xfrm>
          <a:prstGeom prst="rightArrow">
            <a:avLst>
              <a:gd name="adj1" fmla="val 50000"/>
              <a:gd name="adj2" fmla="val 65436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l="3724" t="26815" r="4313" b="62899"/>
          <a:stretch/>
        </p:blipFill>
        <p:spPr>
          <a:xfrm>
            <a:off x="425400" y="3881275"/>
            <a:ext cx="3361049" cy="7935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2</a:t>
            </a:r>
            <a:endParaRPr sz="1200"/>
          </a:p>
        </p:txBody>
      </p:sp>
      <p:sp>
        <p:nvSpPr>
          <p:cNvPr id="144" name="Google Shape;144;p20"/>
          <p:cNvSpPr txBox="1"/>
          <p:nvPr/>
        </p:nvSpPr>
        <p:spPr>
          <a:xfrm>
            <a:off x="607445" y="-135910"/>
            <a:ext cx="37188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아이즈블록의 문제점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(PROBLEM)</a:t>
            </a:r>
            <a:endParaRPr sz="1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425407" y="639685"/>
            <a:ext cx="5836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2. 동기 부여 수단 부족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730200" y="1867150"/>
            <a:ext cx="41886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&lt;설문조사 21.02.02-04&gt;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latin typeface="Do Hyeon"/>
                <a:ea typeface="Do Hyeon"/>
                <a:cs typeface="Do Hyeon"/>
                <a:sym typeface="Do Hyeon"/>
              </a:rPr>
              <a:t>Q. 목표 달성을 </a:t>
            </a:r>
            <a:endParaRPr sz="31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latin typeface="Do Hyeon"/>
                <a:ea typeface="Do Hyeon"/>
                <a:cs typeface="Do Hyeon"/>
                <a:sym typeface="Do Hyeon"/>
              </a:rPr>
              <a:t>실패하신 경험이 있다면 </a:t>
            </a:r>
            <a:endParaRPr sz="31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latin typeface="Do Hyeon"/>
                <a:ea typeface="Do Hyeon"/>
                <a:cs typeface="Do Hyeon"/>
                <a:sym typeface="Do Hyeon"/>
              </a:rPr>
              <a:t>이유가 무엇인가요?</a:t>
            </a:r>
            <a:r>
              <a:rPr lang="ko" sz="34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34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241" y="1362975"/>
            <a:ext cx="4655308" cy="31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4572000" y="1491500"/>
            <a:ext cx="531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75" y="1360223"/>
            <a:ext cx="5670200" cy="172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75" y="3050387"/>
            <a:ext cx="5670200" cy="18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65548" y="58727"/>
            <a:ext cx="429600" cy="439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6540000" algn="bl" rotWithShape="0">
              <a:srgbClr val="000000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2</a:t>
            </a:r>
            <a:endParaRPr sz="1200"/>
          </a:p>
        </p:txBody>
      </p:sp>
      <p:sp>
        <p:nvSpPr>
          <p:cNvPr id="156" name="Google Shape;156;p21"/>
          <p:cNvSpPr txBox="1"/>
          <p:nvPr/>
        </p:nvSpPr>
        <p:spPr>
          <a:xfrm>
            <a:off x="607445" y="-135910"/>
            <a:ext cx="37188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아이즈블록의 문제점 </a:t>
            </a:r>
            <a:r>
              <a:rPr lang="ko" sz="1500" dirty="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(PROBLEM)</a:t>
            </a:r>
            <a:endParaRPr sz="1500" dirty="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425407" y="639685"/>
            <a:ext cx="5836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3. 렌즈의 작은 시장성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907543" y="3137752"/>
            <a:ext cx="388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980000"/>
                </a:solidFill>
                <a:latin typeface="Do Hyeon"/>
                <a:ea typeface="Do Hyeon"/>
                <a:cs typeface="Do Hyeon"/>
                <a:sym typeface="Do Hyeon"/>
              </a:rPr>
              <a:t>많은 사람이 렌즈를 </a:t>
            </a:r>
            <a:endParaRPr sz="2800">
              <a:solidFill>
                <a:srgbClr val="98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980000"/>
                </a:solidFill>
                <a:latin typeface="Do Hyeon"/>
                <a:ea typeface="Do Hyeon"/>
                <a:cs typeface="Do Hyeon"/>
                <a:sym typeface="Do Hyeon"/>
              </a:rPr>
              <a:t>사용하지 않음!</a:t>
            </a:r>
            <a:r>
              <a:rPr lang="ko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12387" y="1460110"/>
            <a:ext cx="25119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&lt;설문조사 21.02.02-04&gt;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 Hyeon"/>
                <a:ea typeface="Do Hyeon"/>
                <a:cs typeface="Do Hyeon"/>
                <a:sym typeface="Do Hyeon"/>
              </a:rPr>
              <a:t>Q. 현재 투명 렌즈를 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 Hyeon"/>
                <a:ea typeface="Do Hyeon"/>
                <a:cs typeface="Do Hyeon"/>
                <a:sym typeface="Do Hyeon"/>
              </a:rPr>
              <a:t>일주일에 몇 회 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 Hyeon"/>
                <a:ea typeface="Do Hyeon"/>
                <a:cs typeface="Do Hyeon"/>
                <a:sym typeface="Do Hyeon"/>
              </a:rPr>
              <a:t>착용하시나요? 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12387" y="3189060"/>
            <a:ext cx="25119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&lt;설문조사 21.02.02-04&gt;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 Hyeon"/>
                <a:ea typeface="Do Hyeon"/>
                <a:cs typeface="Do Hyeon"/>
                <a:sym typeface="Do Hyeon"/>
              </a:rPr>
              <a:t>Q. 현재 컬러 렌즈를 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 Hyeon"/>
                <a:ea typeface="Do Hyeon"/>
                <a:cs typeface="Do Hyeon"/>
                <a:sym typeface="Do Hyeon"/>
              </a:rPr>
              <a:t>일주일에 몇 회 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 Hyeon"/>
                <a:ea typeface="Do Hyeon"/>
                <a:cs typeface="Do Hyeon"/>
                <a:sym typeface="Do Hyeon"/>
              </a:rPr>
              <a:t>착용하시나요? 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806</Words>
  <Application>Microsoft Macintosh PowerPoint</Application>
  <PresentationFormat>On-screen Show (16:9)</PresentationFormat>
  <Paragraphs>221</Paragraphs>
  <Slides>36</Slides>
  <Notes>36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Do Hyeon</vt:lpstr>
      <vt:lpstr>Arial</vt:lpstr>
      <vt:lpstr>Open Sans</vt:lpstr>
      <vt:lpstr>Economica</vt:lpstr>
      <vt:lpstr>Luxe</vt:lpstr>
      <vt:lpstr>PowerPoint Presentation</vt:lpstr>
      <vt:lpstr>목차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이봉재</cp:lastModifiedBy>
  <cp:revision>5</cp:revision>
  <dcterms:modified xsi:type="dcterms:W3CDTF">2021-02-03T22:46:44Z</dcterms:modified>
</cp:coreProperties>
</file>